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2" r:id="rId1"/>
  </p:sldMasterIdLst>
  <p:notesMasterIdLst>
    <p:notesMasterId r:id="rId19"/>
  </p:notesMasterIdLst>
  <p:handoutMasterIdLst>
    <p:handoutMasterId r:id="rId20"/>
  </p:handoutMasterIdLst>
  <p:sldIdLst>
    <p:sldId id="278" r:id="rId2"/>
    <p:sldId id="3847" r:id="rId3"/>
    <p:sldId id="3854" r:id="rId4"/>
    <p:sldId id="290" r:id="rId5"/>
    <p:sldId id="316" r:id="rId6"/>
    <p:sldId id="3848" r:id="rId7"/>
    <p:sldId id="3849" r:id="rId8"/>
    <p:sldId id="3850" r:id="rId9"/>
    <p:sldId id="3852" r:id="rId10"/>
    <p:sldId id="3857" r:id="rId11"/>
    <p:sldId id="321" r:id="rId12"/>
    <p:sldId id="3846" r:id="rId13"/>
    <p:sldId id="3855" r:id="rId14"/>
    <p:sldId id="3851" r:id="rId15"/>
    <p:sldId id="3853" r:id="rId16"/>
    <p:sldId id="3856" r:id="rId17"/>
    <p:sldId id="3845" r:id="rId18"/>
  </p:sldIdLst>
  <p:sldSz cx="10160000" cy="5715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436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3"/>
  </p:normalViewPr>
  <p:slideViewPr>
    <p:cSldViewPr snapToGrid="0" snapToObjects="1">
      <p:cViewPr>
        <p:scale>
          <a:sx n="110" d="100"/>
          <a:sy n="110" d="100"/>
        </p:scale>
        <p:origin x="1272" y="510"/>
      </p:cViewPr>
      <p:guideLst>
        <p:guide orient="horz" pos="1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35E647DB-CF4D-BE4A-9338-67710F78B682}" type="datetimeFigureOut">
              <a:rPr lang="en-US" altLang="en-US"/>
              <a:pPr>
                <a:defRPr/>
              </a:pPr>
              <a:t>10/17/2023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1A324481-CBDC-4F4A-A270-272F22D4EC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C9952C0F-3B57-224D-945D-4D365DA9CCC7}" type="datetimeFigureOut">
              <a:rPr lang="en-US" altLang="en-US"/>
              <a:pPr>
                <a:defRPr/>
              </a:pPr>
              <a:t>10/17/2023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2625E325-207E-A94A-BD37-10C2E6E68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1169DEBB-19ED-41C2-8E5E-6C6BED5CEF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149B53-7CCE-4787-8529-E7005CF4A973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AU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26A7115-A246-4E94-B142-43E3D126B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D3CE668-C506-4AED-AA83-D56109568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4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knowledgement –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2664"/>
            <a:ext cx="10150529" cy="5709673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1A556F45-123A-4709-8899-AA402B2D4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155" y="2085577"/>
            <a:ext cx="8287894" cy="2611778"/>
          </a:xfrm>
          <a:prstGeom prst="rect">
            <a:avLst/>
          </a:prstGeom>
          <a:noFill/>
        </p:spPr>
        <p:txBody>
          <a:bodyPr wrap="square" lIns="108000" tIns="108000" rIns="108000" bIns="108000">
            <a:spAutoFit/>
          </a:bodyPr>
          <a:lstStyle>
            <a:lvl1pPr eaLnBrk="1" hangingPunct="1">
              <a:lnSpc>
                <a:spcPct val="100000"/>
              </a:lnSpc>
              <a:defRPr sz="2222" b="0">
                <a:solidFill>
                  <a:schemeClr val="accent2"/>
                </a:solidFill>
              </a:defRPr>
            </a:lvl1pPr>
          </a:lstStyle>
          <a:p>
            <a:pPr eaLnBrk="1" hangingPunct="1"/>
            <a:r>
              <a:rPr lang="en-AU" altLang="en-US" dirty="0" err="1"/>
              <a:t>Jingeri</a:t>
            </a:r>
            <a:r>
              <a:rPr lang="en-AU" altLang="en-US" dirty="0"/>
              <a:t>. </a:t>
            </a:r>
            <a:br>
              <a:rPr lang="en-AU" altLang="en-US" dirty="0"/>
            </a:br>
            <a:r>
              <a:rPr lang="en-AU" altLang="en-US" dirty="0"/>
              <a:t>We acknowledge the Traditional Custodians of the land in which we work, live and grow, the </a:t>
            </a:r>
            <a:r>
              <a:rPr lang="en-AU" altLang="en-US" dirty="0" err="1"/>
              <a:t>Koombumerri</a:t>
            </a:r>
            <a:r>
              <a:rPr lang="en-AU" altLang="en-US" dirty="0"/>
              <a:t>, </a:t>
            </a:r>
            <a:r>
              <a:rPr lang="en-AU" altLang="en-US" dirty="0" err="1"/>
              <a:t>Wangerriburra</a:t>
            </a:r>
            <a:r>
              <a:rPr lang="en-AU" altLang="en-US" dirty="0"/>
              <a:t>, </a:t>
            </a:r>
            <a:r>
              <a:rPr lang="en-AU" altLang="en-US" dirty="0" err="1"/>
              <a:t>Bullongin</a:t>
            </a:r>
            <a:r>
              <a:rPr lang="en-AU" altLang="en-US" dirty="0"/>
              <a:t> </a:t>
            </a:r>
            <a:r>
              <a:rPr lang="en-AU" altLang="en-US" dirty="0" err="1"/>
              <a:t>Minjungbal</a:t>
            </a:r>
            <a:r>
              <a:rPr lang="en-AU" altLang="en-US" dirty="0"/>
              <a:t> and </a:t>
            </a:r>
            <a:r>
              <a:rPr lang="en-AU" altLang="en-US" dirty="0" err="1"/>
              <a:t>Birinburra</a:t>
            </a:r>
            <a:r>
              <a:rPr lang="en-AU" altLang="en-US" dirty="0"/>
              <a:t> peoples, of the </a:t>
            </a:r>
            <a:r>
              <a:rPr lang="en-AU" altLang="en-US" dirty="0" err="1"/>
              <a:t>Yugambeh</a:t>
            </a:r>
            <a:r>
              <a:rPr lang="en-AU" altLang="en-US" dirty="0"/>
              <a:t> Language speaking nation. We also pay our respects to Elders past, present and emerging. We also acknowledge other Aboriginal and Torres Strait Islander people present today.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998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14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09F5-3487-816A-0AF9-5E423DAB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24C22-7009-9DEB-BA7A-3963C271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2759F-7A1F-AF91-C8FB-A69ACB40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70DF-54FE-4988-AAB2-3974140803E5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84CC9-3843-D5B3-F151-2CE6F3BD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9ED4B-B3FB-CC8C-C0F2-05CB09A6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E1D0-1467-46CA-9422-B7F4C0C5A3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840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 –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664"/>
            <a:ext cx="10150531" cy="570967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961444" y="201600"/>
            <a:ext cx="4974556" cy="448124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1A556F45-123A-4709-8899-AA402B2D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2" y="2105648"/>
            <a:ext cx="4228494" cy="1203123"/>
          </a:xfrm>
          <a:prstGeom prst="rect">
            <a:avLst/>
          </a:prstGeom>
          <a:solidFill>
            <a:schemeClr val="accent2">
              <a:alpha val="90195"/>
            </a:schemeClr>
          </a:solidFill>
        </p:spPr>
        <p:txBody>
          <a:bodyPr lIns="108000" tIns="108000" rIns="108000" bIns="108000">
            <a:spAutoFit/>
          </a:bodyPr>
          <a:lstStyle>
            <a:lvl1pPr>
              <a:defRPr sz="3556" b="1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9BFD177-1663-4878-A8F6-978EA0007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2" y="3799938"/>
            <a:ext cx="4228494" cy="956901"/>
          </a:xfrm>
          <a:prstGeom prst="rect">
            <a:avLst/>
          </a:prstGeom>
          <a:solidFill>
            <a:schemeClr val="accent4">
              <a:alpha val="90195"/>
            </a:schemeClr>
          </a:solidFill>
        </p:spPr>
        <p:txBody>
          <a:bodyPr lIns="108000" tIns="108000" rIns="108000" bIns="108000">
            <a:spAutoFit/>
          </a:bodyPr>
          <a:lstStyle>
            <a:lvl1pPr marL="0" indent="0">
              <a:buNone/>
              <a:defRPr sz="2667" b="1">
                <a:solidFill>
                  <a:schemeClr val="bg1"/>
                </a:solidFill>
              </a:defRPr>
            </a:lvl1pPr>
          </a:lstStyle>
          <a:p>
            <a:pPr lvl="0" eaLnBrk="1" hangingPunct="1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70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 2 –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6AC1D2-5E11-4AFD-A750-829605983E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664"/>
            <a:ext cx="10150531" cy="570967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961444" y="201599"/>
            <a:ext cx="4974556" cy="4680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1A556F45-123A-4709-8899-AA402B2D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2" y="2214001"/>
            <a:ext cx="4113599" cy="9850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3556" b="1">
                <a:solidFill>
                  <a:schemeClr val="accent2"/>
                </a:solidFill>
              </a:defRPr>
            </a:lvl1pPr>
          </a:lstStyle>
          <a:p>
            <a:pPr eaLnBrk="1" hangingPunct="1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9BFD177-1663-4878-A8F6-978EA0007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2" y="3909601"/>
            <a:ext cx="4113599" cy="73879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667" b="1">
                <a:solidFill>
                  <a:schemeClr val="accent4"/>
                </a:solidFill>
              </a:defRPr>
            </a:lvl1pPr>
          </a:lstStyle>
          <a:p>
            <a:pPr lvl="0" eaLnBrk="1" hangingPunct="1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60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–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662"/>
            <a:ext cx="10150531" cy="5709674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4CB8A57F-7E88-40DB-8F65-7982A676A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5077" y="1312892"/>
            <a:ext cx="4673599" cy="9850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3556" b="1">
                <a:solidFill>
                  <a:schemeClr val="accent2"/>
                </a:solidFill>
              </a:defRPr>
            </a:lvl1pPr>
          </a:lstStyle>
          <a:p>
            <a:pPr eaLnBrk="1" hangingPunct="1"/>
            <a:r>
              <a:rPr lang="en-US" altLang="en-US" dirty="0"/>
              <a:t>Example of title slide with graphic device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E3BB976-0328-47B5-B848-62480A58AD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6402" y="3909601"/>
            <a:ext cx="4113599" cy="73879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667" b="1">
                <a:solidFill>
                  <a:schemeClr val="accent4"/>
                </a:solidFill>
              </a:defRPr>
            </a:lvl1pPr>
          </a:lstStyle>
          <a:p>
            <a:pPr eaLnBrk="1" hangingPunct="1"/>
            <a:r>
              <a:rPr lang="en-US" altLang="en-US" dirty="0"/>
              <a:t>Title slide with graphic device 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96677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ll quotation –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664"/>
            <a:ext cx="10150531" cy="57096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38111" y="1016001"/>
            <a:ext cx="7055556" cy="290688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22">
                <a:solidFill>
                  <a:schemeClr val="accent2"/>
                </a:solidFill>
              </a:defRPr>
            </a:lvl1pPr>
            <a:lvl2pPr marL="380996" indent="0" algn="ctr">
              <a:buNone/>
              <a:defRPr>
                <a:solidFill>
                  <a:schemeClr val="tx2"/>
                </a:solidFill>
              </a:defRPr>
            </a:lvl2pPr>
            <a:lvl3pPr marL="761992" indent="0" algn="ctr">
              <a:buNone/>
              <a:defRPr>
                <a:solidFill>
                  <a:schemeClr val="tx2"/>
                </a:solidFill>
              </a:defRPr>
            </a:lvl3pPr>
            <a:lvl4pPr marL="1142989" indent="0" algn="ctr">
              <a:buNone/>
              <a:defRPr>
                <a:solidFill>
                  <a:schemeClr val="tx2"/>
                </a:solidFill>
              </a:defRPr>
            </a:lvl4pPr>
            <a:lvl5pPr marL="1523985" indent="0"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38111" y="4106334"/>
            <a:ext cx="7055556" cy="3668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778" b="1" baseline="0">
                <a:solidFill>
                  <a:schemeClr val="accent4"/>
                </a:solidFill>
              </a:defRPr>
            </a:lvl1pPr>
            <a:lvl2pPr marL="380996" indent="0" algn="ctr">
              <a:buNone/>
              <a:defRPr>
                <a:solidFill>
                  <a:schemeClr val="tx2"/>
                </a:solidFill>
              </a:defRPr>
            </a:lvl2pPr>
            <a:lvl3pPr marL="761992" indent="0" algn="ctr">
              <a:buNone/>
              <a:defRPr>
                <a:solidFill>
                  <a:schemeClr val="tx2"/>
                </a:solidFill>
              </a:defRPr>
            </a:lvl3pPr>
            <a:lvl4pPr marL="1142989" indent="0" algn="ctr">
              <a:buNone/>
              <a:defRPr>
                <a:solidFill>
                  <a:schemeClr val="tx2"/>
                </a:solidFill>
              </a:defRPr>
            </a:lvl4pPr>
            <a:lvl5pPr marL="1523985" indent="0"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36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000" y="793750"/>
            <a:ext cx="9384000" cy="808038"/>
          </a:xfrm>
          <a:prstGeom prst="rect">
            <a:avLst/>
          </a:prstGeom>
        </p:spPr>
        <p:txBody>
          <a:bodyPr/>
          <a:lstStyle>
            <a:lvl1pPr>
              <a:defRPr sz="3556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08000" y="1843089"/>
            <a:ext cx="9384000" cy="3006725"/>
          </a:xfrm>
          <a:prstGeom prst="rect">
            <a:avLst/>
          </a:prstGeo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Two Col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000" y="793750"/>
            <a:ext cx="9384000" cy="808038"/>
          </a:xfrm>
          <a:prstGeom prst="rect">
            <a:avLst/>
          </a:prstGeom>
        </p:spPr>
        <p:txBody>
          <a:bodyPr/>
          <a:lstStyle>
            <a:lvl1pPr>
              <a:defRPr sz="3556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8001" y="1778000"/>
            <a:ext cx="4608501" cy="3044209"/>
          </a:xfrm>
          <a:prstGeom prst="rect">
            <a:avLst/>
          </a:prstGeo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778000"/>
            <a:ext cx="4648500" cy="3044209"/>
          </a:xfrm>
          <a:prstGeom prst="rect">
            <a:avLst/>
          </a:prstGeo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1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/Chart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000" y="822855"/>
            <a:ext cx="3476627" cy="801207"/>
          </a:xfrm>
          <a:prstGeom prst="rect">
            <a:avLst/>
          </a:prstGeom>
        </p:spPr>
        <p:txBody>
          <a:bodyPr anchor="t"/>
          <a:lstStyle>
            <a:lvl1pPr>
              <a:defRPr sz="26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4140969" y="822855"/>
            <a:ext cx="5611031" cy="4026959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000"/>
            </a:lvl2pPr>
            <a:lvl3pPr>
              <a:defRPr sz="1778"/>
            </a:lvl3pPr>
            <a:lvl4pPr>
              <a:defRPr sz="1778"/>
            </a:lvl4pPr>
            <a:lvl5pPr>
              <a:defRPr sz="177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Image/Chart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408000" y="860778"/>
            <a:ext cx="9384000" cy="3974458"/>
          </a:xfrm>
          <a:prstGeom prst="rect">
            <a:avLst/>
          </a:prstGeo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" y="2664"/>
            <a:ext cx="10150531" cy="5709673"/>
          </a:xfrm>
          <a:prstGeom prst="rect">
            <a:avLst/>
          </a:prstGeom>
        </p:spPr>
      </p:pic>
      <p:sp>
        <p:nvSpPr>
          <p:cNvPr id="10" name="Text Placeholder 11"/>
          <p:cNvSpPr txBox="1">
            <a:spLocks/>
          </p:cNvSpPr>
          <p:nvPr/>
        </p:nvSpPr>
        <p:spPr>
          <a:xfrm>
            <a:off x="599722" y="307976"/>
            <a:ext cx="8946444" cy="2063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0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111" dirty="0"/>
              <a:t>Unit or service area name (edit using Slide Master)</a:t>
            </a:r>
          </a:p>
        </p:txBody>
      </p:sp>
      <p:sp>
        <p:nvSpPr>
          <p:cNvPr id="5" name="Text Placeholder 11"/>
          <p:cNvSpPr txBox="1">
            <a:spLocks/>
          </p:cNvSpPr>
          <p:nvPr userDrawn="1"/>
        </p:nvSpPr>
        <p:spPr>
          <a:xfrm>
            <a:off x="599722" y="307976"/>
            <a:ext cx="8946444" cy="2063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0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dirty="0">
                <a:solidFill>
                  <a:schemeClr val="accent1"/>
                </a:solidFill>
              </a:rPr>
              <a:t>Neurology – Dept of Specialist Medicine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F10B8C-76C6-4120-95A4-B653D75D164F}"/>
              </a:ext>
            </a:extLst>
          </p:cNvPr>
          <p:cNvCxnSpPr>
            <a:cxnSpLocks/>
          </p:cNvCxnSpPr>
          <p:nvPr userDrawn="1"/>
        </p:nvCxnSpPr>
        <p:spPr>
          <a:xfrm flipH="1">
            <a:off x="384000" y="514350"/>
            <a:ext cx="93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7" r:id="rId2"/>
    <p:sldLayoutId id="2147483801" r:id="rId3"/>
    <p:sldLayoutId id="2147483798" r:id="rId4"/>
    <p:sldLayoutId id="2147483799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803" r:id="rId11"/>
  </p:sldLayoutIdLst>
  <p:hf sldNum="0" hdr="0" dt="0"/>
  <p:txStyles>
    <p:titleStyle>
      <a:lvl1pPr algn="l" defTabSz="7619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56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7619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7">
          <a:solidFill>
            <a:schemeClr val="bg2"/>
          </a:solidFill>
          <a:latin typeface="Arial" charset="0"/>
        </a:defRPr>
      </a:lvl2pPr>
      <a:lvl3pPr algn="l" defTabSz="7619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7">
          <a:solidFill>
            <a:schemeClr val="bg2"/>
          </a:solidFill>
          <a:latin typeface="Arial" charset="0"/>
        </a:defRPr>
      </a:lvl3pPr>
      <a:lvl4pPr algn="l" defTabSz="7619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7">
          <a:solidFill>
            <a:schemeClr val="bg2"/>
          </a:solidFill>
          <a:latin typeface="Arial" charset="0"/>
        </a:defRPr>
      </a:lvl4pPr>
      <a:lvl5pPr algn="l" defTabSz="7619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7">
          <a:solidFill>
            <a:schemeClr val="bg2"/>
          </a:solidFill>
          <a:latin typeface="Arial" charset="0"/>
        </a:defRPr>
      </a:lvl5pPr>
      <a:lvl6pPr marL="507995" algn="l" defTabSz="7619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charset="0"/>
        </a:defRPr>
      </a:lvl6pPr>
      <a:lvl7pPr marL="1015990" algn="l" defTabSz="7619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charset="0"/>
        </a:defRPr>
      </a:lvl7pPr>
      <a:lvl8pPr marL="1523985" algn="l" defTabSz="7619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charset="0"/>
        </a:defRPr>
      </a:lvl8pPr>
      <a:lvl9pPr marL="2031980" algn="l" defTabSz="7619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charset="0"/>
        </a:defRPr>
      </a:lvl9pPr>
    </p:titleStyle>
    <p:bodyStyle>
      <a:lvl1pPr marL="190498" indent="-190498" algn="l" defTabSz="761992" rtl="0" eaLnBrk="1" fontAlgn="base" hangingPunct="1">
        <a:lnSpc>
          <a:spcPct val="90000"/>
        </a:lnSpc>
        <a:spcBef>
          <a:spcPts val="833"/>
        </a:spcBef>
        <a:spcAft>
          <a:spcPct val="0"/>
        </a:spcAft>
        <a:buFont typeface="Arial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571494" indent="-190498" algn="l" defTabSz="761992" rtl="0" eaLnBrk="1" fontAlgn="base" hangingPunct="1">
        <a:lnSpc>
          <a:spcPct val="90000"/>
        </a:lnSpc>
        <a:spcBef>
          <a:spcPts val="417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952490" indent="-190498" algn="l" defTabSz="761992" rtl="0" eaLnBrk="1" fontAlgn="base" hangingPunct="1">
        <a:lnSpc>
          <a:spcPct val="90000"/>
        </a:lnSpc>
        <a:spcBef>
          <a:spcPts val="417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87" indent="-190498" algn="l" defTabSz="761992" rtl="0" eaLnBrk="1" fontAlgn="base" hangingPunct="1">
        <a:lnSpc>
          <a:spcPct val="90000"/>
        </a:lnSpc>
        <a:spcBef>
          <a:spcPts val="417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83" indent="-190498" algn="l" defTabSz="761992" rtl="0" eaLnBrk="1" fontAlgn="base" hangingPunct="1">
        <a:lnSpc>
          <a:spcPct val="90000"/>
        </a:lnSpc>
        <a:spcBef>
          <a:spcPts val="417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79" indent="-190498" algn="l" defTabSz="761992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75" indent="-190498" algn="l" defTabSz="761992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71" indent="-190498" algn="l" defTabSz="761992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468" indent="-190498" algn="l" defTabSz="761992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6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92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89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85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81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77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73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70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mssociety.org/Symptoms-Diagnosis/MS-Symptoms/Dizziness-and-Vertigo" TargetMode="External"/><Relationship Id="rId2" Type="http://schemas.openxmlformats.org/officeDocument/2006/relationships/hyperlink" Target="https://www.sciencedirect.com/science/article/pii/B9780444520012000054?via%3Dihub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hyperlink" Target="https://www.healthyhearing.com/help/tinnitus/dizziness-and-hearing-los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B9780444520012000054?via%3Dihub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B9780444520012000054?via%3Dihub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strust.org.uk/a-z/ataxia" TargetMode="External"/><Relationship Id="rId2" Type="http://schemas.openxmlformats.org/officeDocument/2006/relationships/hyperlink" Target="https://www.sciencedirect.com/science/article/pii/B9780444520012000054?via%3Dihub" TargetMode="Externa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CLp7zodUiI" TargetMode="Externa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eCLp7zodUiI?feature=oembed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sciencedirect.com/science/article/pii/B9780444520012000054?via%3Dihub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ucsf.edu/news/2011/08/103868/major-genetic-study-multiple-sclerosis-reveals-dna-hot-spots-disease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sciencedirect.com/science/article/pii/B9780444520012000054?via%3Dihub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B9780444520012000054?via%3Dihub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sciencedirect.com/science/article/pii/B9780444520012000054?via%3Dihub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sciencedirect.com/science/article/pii/B9780444520012000054?via%3Dihub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r="4125"/>
          <a:stretch>
            <a:fillRect/>
          </a:stretch>
        </p:blipFill>
        <p:spPr/>
      </p:pic>
      <p:sp>
        <p:nvSpPr>
          <p:cNvPr id="4098" name="Title 7"/>
          <p:cNvSpPr>
            <a:spLocks noGrp="1"/>
          </p:cNvSpPr>
          <p:nvPr>
            <p:ph type="title"/>
          </p:nvPr>
        </p:nvSpPr>
        <p:spPr>
          <a:xfrm>
            <a:off x="224000" y="1064079"/>
            <a:ext cx="4113599" cy="492507"/>
          </a:xfrm>
          <a:noFill/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2"/>
                </a:solidFill>
              </a:rPr>
              <a:t>MS and Ataxia</a:t>
            </a:r>
          </a:p>
        </p:txBody>
      </p:sp>
      <p:sp>
        <p:nvSpPr>
          <p:cNvPr id="4099" name="Text Placeholder 8"/>
          <p:cNvSpPr>
            <a:spLocks noGrp="1"/>
          </p:cNvSpPr>
          <p:nvPr>
            <p:ph type="body" idx="1"/>
          </p:nvPr>
        </p:nvSpPr>
        <p:spPr>
          <a:xfrm>
            <a:off x="167729" y="2857500"/>
            <a:ext cx="4737444" cy="1036181"/>
          </a:xfrm>
          <a:noFill/>
        </p:spPr>
        <p:txBody>
          <a:bodyPr/>
          <a:lstStyle/>
          <a:p>
            <a:pPr eaLnBrk="1" hangingPunct="1"/>
            <a:r>
              <a:rPr lang="en-US" altLang="en-US" sz="2000" dirty="0">
                <a:solidFill>
                  <a:schemeClr val="accent4"/>
                </a:solidFill>
              </a:rPr>
              <a:t>Tim O’Maley</a:t>
            </a:r>
          </a:p>
          <a:p>
            <a:pPr eaLnBrk="1" hangingPunct="1"/>
            <a:r>
              <a:rPr lang="en-US" altLang="en-US" sz="2000" dirty="0"/>
              <a:t>NP – MS / Neuroimmunology</a:t>
            </a:r>
          </a:p>
          <a:p>
            <a:pPr eaLnBrk="1" hangingPunct="1"/>
            <a:r>
              <a:rPr lang="en-US" altLang="en-US" sz="2000" dirty="0">
                <a:solidFill>
                  <a:schemeClr val="accent4"/>
                </a:solidFill>
              </a:rPr>
              <a:t>Gold Coast University Hospital </a:t>
            </a:r>
          </a:p>
        </p:txBody>
      </p:sp>
    </p:spTree>
    <p:extLst>
      <p:ext uri="{BB962C8B-B14F-4D97-AF65-F5344CB8AC3E}">
        <p14:creationId xmlns:p14="http://schemas.microsoft.com/office/powerpoint/2010/main" val="181692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756A02-4C65-4F5C-8083-98736D63A871}"/>
              </a:ext>
            </a:extLst>
          </p:cNvPr>
          <p:cNvSpPr txBox="1">
            <a:spLocks/>
          </p:cNvSpPr>
          <p:nvPr/>
        </p:nvSpPr>
        <p:spPr>
          <a:xfrm>
            <a:off x="338428" y="526550"/>
            <a:ext cx="9739190" cy="6313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Vertigo v’s Dizziness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75BE635-6E3F-4072-A1D7-D2389537F933}"/>
              </a:ext>
            </a:extLst>
          </p:cNvPr>
          <p:cNvSpPr txBox="1">
            <a:spLocks noChangeArrowheads="1"/>
          </p:cNvSpPr>
          <p:nvPr/>
        </p:nvSpPr>
        <p:spPr>
          <a:xfrm>
            <a:off x="253904" y="1057011"/>
            <a:ext cx="9739189" cy="36009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AU" altLang="en-US" sz="20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56203FA-FB30-4F97-A927-8451F41DC9DD}"/>
              </a:ext>
            </a:extLst>
          </p:cNvPr>
          <p:cNvSpPr txBox="1">
            <a:spLocks noChangeArrowheads="1"/>
          </p:cNvSpPr>
          <p:nvPr/>
        </p:nvSpPr>
        <p:spPr>
          <a:xfrm>
            <a:off x="325789" y="1357085"/>
            <a:ext cx="9369754" cy="34927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Dizziness </a:t>
            </a:r>
            <a:endParaRPr lang="en-US" sz="20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Montserrat" panose="00000500000000000000" pitchFamily="2" charset="0"/>
              </a:rPr>
              <a:t>Common (MS) Symptom BUT also has many other </a:t>
            </a:r>
          </a:p>
          <a:p>
            <a:pPr marL="0" indent="0" algn="l" fontAlgn="base">
              <a:buNone/>
            </a:pPr>
            <a:r>
              <a:rPr lang="en-US" sz="1400" dirty="0">
                <a:solidFill>
                  <a:srgbClr val="000000"/>
                </a:solidFill>
                <a:latin typeface="Montserrat" panose="00000500000000000000" pitchFamily="2" charset="0"/>
              </a:rPr>
              <a:t>possible causes</a:t>
            </a:r>
          </a:p>
          <a:p>
            <a:pPr marL="0" indent="0" algn="l" fontAlgn="base">
              <a:buNone/>
            </a:pPr>
            <a:r>
              <a:rPr lang="en-US" sz="1400" dirty="0">
                <a:solidFill>
                  <a:srgbClr val="000000"/>
                </a:solidFill>
                <a:latin typeface="Montserrat" panose="00000500000000000000" pitchFamily="2" charset="0"/>
              </a:rPr>
              <a:t>- 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0"/>
              </a:rPr>
              <a:t>BPPV / Tumor / Cardio-Vascular / Migraine / Infection</a:t>
            </a:r>
          </a:p>
          <a:p>
            <a:pPr marL="0" indent="0" algn="l" fontAlgn="base">
              <a:buNone/>
            </a:pPr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0" indent="0" algn="l" fontAlgn="base">
              <a:buNone/>
            </a:pPr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Vertigo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544D46"/>
                </a:solidFill>
                <a:effectLst/>
                <a:latin typeface="Source Sans Pro" panose="020B0503030403020204" pitchFamily="34" charset="0"/>
              </a:rPr>
              <a:t>sensation that surroundings are spinning. These symptoms are due to lesions — damaged areas — in the complex pathways that coordinate visual, spatial and other input to the brain needed to produce and maintain equilibrium</a:t>
            </a:r>
            <a:endParaRPr lang="en-US" sz="2000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538B2-149A-4265-BDB5-5BC2F2E4EC63}"/>
              </a:ext>
            </a:extLst>
          </p:cNvPr>
          <p:cNvSpPr txBox="1"/>
          <p:nvPr/>
        </p:nvSpPr>
        <p:spPr>
          <a:xfrm>
            <a:off x="2803676" y="5149482"/>
            <a:ext cx="509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Refs: </a:t>
            </a:r>
            <a:r>
              <a:rPr lang="en-AU" sz="800" dirty="0">
                <a:solidFill>
                  <a:srgbClr val="FF0000"/>
                </a:solidFill>
                <a:hlinkClick r:id="rId3"/>
              </a:rPr>
              <a:t>https://www.nationalmssociety.org/Symptoms-Diagnosis/MS-Symptoms/Dizziness-and-Vertigo#</a:t>
            </a:r>
            <a:endParaRPr lang="en-AU" sz="800" dirty="0">
              <a:solidFill>
                <a:srgbClr val="FF0000"/>
              </a:solidFill>
            </a:endParaRPr>
          </a:p>
          <a:p>
            <a:r>
              <a:rPr lang="en-AU" sz="800" dirty="0">
                <a:solidFill>
                  <a:srgbClr val="FF0000"/>
                </a:solidFill>
                <a:hlinkClick r:id="rId4"/>
              </a:rPr>
              <a:t>https://www.healthyhearing.com/help/tinnitus/dizziness-and-hearing-loss</a:t>
            </a:r>
            <a:r>
              <a:rPr lang="en-AU" sz="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8" name="Picture 4" descr="Illustration describing four types of dizziness.">
            <a:extLst>
              <a:ext uri="{FF2B5EF4-FFF2-40B4-BE49-F238E27FC236}">
                <a16:creationId xmlns:a16="http://schemas.microsoft.com/office/drawing/2014/main" id="{93716928-6827-E60A-6CC4-4EE5BC92A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45" y="626716"/>
            <a:ext cx="4298648" cy="285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63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3E0CCBA-E21F-4F7F-9784-0C8FCBFFD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53" y="97693"/>
            <a:ext cx="7205824" cy="786016"/>
          </a:xfrm>
          <a:extLst>
            <a:ext uri="{91240B29-F687-4F45-9708-019B960494DF}">
              <a14:hiddenLine xmlns:a14="http://schemas.microsoft.com/office/drawing/2010/main" w="38100" cmpd="sng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‘Simple’ Romberg’s Test</a:t>
            </a:r>
            <a:endParaRPr lang="en-US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DD6780B-CAE2-4ED6-A251-B238E340B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737" y="1561175"/>
            <a:ext cx="3916034" cy="3241146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b="1" i="0" dirty="0">
                <a:effectLst/>
                <a:latin typeface="__Roboto_2d2bf0"/>
              </a:rPr>
              <a:t>How does balance work?</a:t>
            </a:r>
          </a:p>
          <a:p>
            <a:pPr algn="l"/>
            <a:r>
              <a:rPr lang="en-US" b="0" i="0" dirty="0">
                <a:effectLst/>
                <a:latin typeface="__Roboto_2d2bf0"/>
              </a:rPr>
              <a:t>Balance is the ability to remain upright and move steadily by having even distribution of your body’s weight. Your body normally maintains balance through a complex combination of sensorimotor control systems that include: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__Roboto_2d2bf0"/>
              </a:rPr>
              <a:t>Sensory input from vision (sight).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__Roboto_2d2bf0"/>
              </a:rPr>
              <a:t>Proprioception (your body’s ability to sense your movements and position).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__Roboto_2d2bf0"/>
              </a:rPr>
              <a:t>The vestibular system in your inner ear (motion, equilibrium and spatial orientation).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__Roboto_2d2bf0"/>
              </a:rPr>
              <a:t>Proper incorporation of that sensory input.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__Roboto_2d2bf0"/>
              </a:rPr>
              <a:t>Motor (motion) output to your eyes and muscles.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3ED8F0-542F-4A65-8E3F-12F721108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822" y="1396042"/>
            <a:ext cx="3554835" cy="340627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/>
              <a:t>Stand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/>
              <a:t>Feet Together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/>
              <a:t>Eyes Open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/>
              <a:t>Eyes Closed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/>
              <a:t>Looking for ‘sway’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/>
              <a:t>Positive – Eyes Closed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1200" i="1" dirty="0"/>
              <a:t>The fakers won’t fall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en-US" sz="1200" i="1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1200" i="1" dirty="0"/>
              <a:t>Does have 1 limitation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B86319F-5D95-E63A-6FCA-547CCB265C4D}"/>
              </a:ext>
            </a:extLst>
          </p:cNvPr>
          <p:cNvSpPr txBox="1">
            <a:spLocks noChangeArrowheads="1"/>
          </p:cNvSpPr>
          <p:nvPr/>
        </p:nvSpPr>
        <p:spPr>
          <a:xfrm>
            <a:off x="522512" y="696467"/>
            <a:ext cx="8948059" cy="551762"/>
          </a:xfrm>
        </p:spPr>
        <p:txBody>
          <a:bodyPr>
            <a:normAutofit fontScale="62500" lnSpcReduction="20000"/>
          </a:bodyPr>
          <a:lstStyle>
            <a:lvl1pPr marL="190498" indent="-190498" algn="l" defTabSz="761992" rtl="0" eaLnBrk="1" fontAlgn="base" hangingPunct="1">
              <a:lnSpc>
                <a:spcPct val="90000"/>
              </a:lnSpc>
              <a:spcBef>
                <a:spcPts val="833"/>
              </a:spcBef>
              <a:spcAft>
                <a:spcPct val="0"/>
              </a:spcAft>
              <a:buFont typeface="Arial" charset="0"/>
              <a:buChar char="•"/>
              <a:defRPr sz="31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94" indent="-190498" algn="l" defTabSz="761992" rtl="0" eaLnBrk="1" fontAlgn="base" hangingPunct="1">
              <a:lnSpc>
                <a:spcPct val="90000"/>
              </a:lnSpc>
              <a:spcBef>
                <a:spcPts val="417"/>
              </a:spcBef>
              <a:spcAft>
                <a:spcPct val="0"/>
              </a:spcAft>
              <a:buFont typeface="Arial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90" indent="-190498" algn="l" defTabSz="761992" rtl="0" eaLnBrk="1" fontAlgn="base" hangingPunct="1">
              <a:lnSpc>
                <a:spcPct val="90000"/>
              </a:lnSpc>
              <a:spcBef>
                <a:spcPts val="417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87" indent="-190498" algn="l" defTabSz="761992" rtl="0" eaLnBrk="1" fontAlgn="base" hangingPunct="1">
              <a:lnSpc>
                <a:spcPct val="90000"/>
              </a:lnSpc>
              <a:spcBef>
                <a:spcPts val="417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83" indent="-190498" algn="l" defTabSz="761992" rtl="0" eaLnBrk="1" fontAlgn="base" hangingPunct="1">
              <a:lnSpc>
                <a:spcPct val="90000"/>
              </a:lnSpc>
              <a:spcBef>
                <a:spcPts val="417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79" indent="-190498" algn="l" defTabSz="761992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75" indent="-190498" algn="l" defTabSz="761992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471" indent="-190498" algn="l" defTabSz="761992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468" indent="-190498" algn="l" defTabSz="761992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b="0" i="0" dirty="0">
                <a:effectLst/>
                <a:latin typeface="__Roboto_2d2bf0"/>
              </a:rPr>
              <a:t>The test is named after European neurologist, </a:t>
            </a:r>
            <a:r>
              <a:rPr lang="en-US" b="0" i="0" dirty="0" err="1">
                <a:effectLst/>
                <a:latin typeface="__Roboto_2d2bf0"/>
              </a:rPr>
              <a:t>Mortiz</a:t>
            </a:r>
            <a:r>
              <a:rPr lang="en-US" b="0" i="0" dirty="0">
                <a:effectLst/>
                <a:latin typeface="__Roboto_2d2bf0"/>
              </a:rPr>
              <a:t> Romberg, who came up with the tool in the 19th century to diagnose tertiary (late) syphilis.</a:t>
            </a:r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5A4C0-D253-DC52-CF64-4BCF28F76AFA}"/>
              </a:ext>
            </a:extLst>
          </p:cNvPr>
          <p:cNvSpPr txBox="1"/>
          <p:nvPr/>
        </p:nvSpPr>
        <p:spPr>
          <a:xfrm>
            <a:off x="2919791" y="5208364"/>
            <a:ext cx="37059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rgbClr val="FF0000"/>
                </a:solidFill>
              </a:rPr>
              <a:t>Ref: https://my.clevelandclinic.org/health/diagnostics/22901-romberg-test</a:t>
            </a:r>
          </a:p>
        </p:txBody>
      </p:sp>
    </p:spTree>
    <p:extLst>
      <p:ext uri="{BB962C8B-B14F-4D97-AF65-F5344CB8AC3E}">
        <p14:creationId xmlns:p14="http://schemas.microsoft.com/office/powerpoint/2010/main" val="2864121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A9538-1DF5-486D-B6D4-6DFC04A3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00" y="599782"/>
            <a:ext cx="9384000" cy="387936"/>
          </a:xfrm>
        </p:spPr>
        <p:txBody>
          <a:bodyPr/>
          <a:lstStyle/>
          <a:p>
            <a:r>
              <a:rPr lang="en-AU" sz="2400" b="1" dirty="0"/>
              <a:t>Assessments / Rating Scales – Nurses Can and Should!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896D7-3942-4E9A-8898-73B15DFFF1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8000" y="1230923"/>
            <a:ext cx="4004566" cy="3618891"/>
          </a:xfrm>
        </p:spPr>
        <p:txBody>
          <a:bodyPr/>
          <a:lstStyle/>
          <a:p>
            <a:r>
              <a:rPr lang="en-AU" sz="1800" dirty="0"/>
              <a:t>SARA</a:t>
            </a:r>
          </a:p>
          <a:p>
            <a:endParaRPr lang="en-AU" sz="1800" dirty="0"/>
          </a:p>
          <a:p>
            <a:endParaRPr lang="en-AU" sz="1800" dirty="0"/>
          </a:p>
          <a:p>
            <a:endParaRPr lang="en-AU" sz="1800" dirty="0"/>
          </a:p>
          <a:p>
            <a:endParaRPr lang="en-AU" sz="1800" dirty="0"/>
          </a:p>
          <a:p>
            <a:endParaRPr lang="en-AU" sz="1800" dirty="0"/>
          </a:p>
          <a:p>
            <a:endParaRPr lang="en-AU" sz="1800" dirty="0"/>
          </a:p>
          <a:p>
            <a:endParaRPr lang="en-AU" sz="1800" dirty="0"/>
          </a:p>
          <a:p>
            <a:endParaRPr lang="en-AU" sz="1800" dirty="0"/>
          </a:p>
          <a:p>
            <a:endParaRPr lang="en-AU" sz="1800" dirty="0"/>
          </a:p>
          <a:p>
            <a:endParaRPr lang="en-AU" sz="1800" dirty="0"/>
          </a:p>
          <a:p>
            <a:endParaRPr lang="en-AU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15406F-4338-46F7-A702-A505B868F5B6}"/>
              </a:ext>
            </a:extLst>
          </p:cNvPr>
          <p:cNvSpPr txBox="1">
            <a:spLocks/>
          </p:cNvSpPr>
          <p:nvPr/>
        </p:nvSpPr>
        <p:spPr>
          <a:xfrm>
            <a:off x="5385619" y="1249680"/>
            <a:ext cx="4004566" cy="3618891"/>
          </a:xfrm>
          <a:prstGeom prst="rect">
            <a:avLst/>
          </a:prstGeom>
        </p:spPr>
        <p:txBody>
          <a:bodyPr/>
          <a:lstStyle>
            <a:lvl1pPr marL="190498" indent="-190498" algn="l" defTabSz="761992" rtl="0" eaLnBrk="1" fontAlgn="base" hangingPunct="1">
              <a:lnSpc>
                <a:spcPct val="90000"/>
              </a:lnSpc>
              <a:spcBef>
                <a:spcPts val="833"/>
              </a:spcBef>
              <a:spcAft>
                <a:spcPct val="0"/>
              </a:spcAft>
              <a:buFont typeface="Arial" charset="0"/>
              <a:buChar char="•"/>
              <a:defRPr sz="31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94" indent="-190498" algn="l" defTabSz="761992" rtl="0" eaLnBrk="1" fontAlgn="base" hangingPunct="1">
              <a:lnSpc>
                <a:spcPct val="90000"/>
              </a:lnSpc>
              <a:spcBef>
                <a:spcPts val="417"/>
              </a:spcBef>
              <a:spcAft>
                <a:spcPct val="0"/>
              </a:spcAft>
              <a:buFont typeface="Arial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90" indent="-190498" algn="l" defTabSz="761992" rtl="0" eaLnBrk="1" fontAlgn="base" hangingPunct="1">
              <a:lnSpc>
                <a:spcPct val="90000"/>
              </a:lnSpc>
              <a:spcBef>
                <a:spcPts val="417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87" indent="-190498" algn="l" defTabSz="761992" rtl="0" eaLnBrk="1" fontAlgn="base" hangingPunct="1">
              <a:lnSpc>
                <a:spcPct val="90000"/>
              </a:lnSpc>
              <a:spcBef>
                <a:spcPts val="417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83" indent="-190498" algn="l" defTabSz="761992" rtl="0" eaLnBrk="1" fontAlgn="base" hangingPunct="1">
              <a:lnSpc>
                <a:spcPct val="90000"/>
              </a:lnSpc>
              <a:spcBef>
                <a:spcPts val="417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79" indent="-190498" algn="l" defTabSz="761992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75" indent="-190498" algn="l" defTabSz="761992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471" indent="-190498" algn="l" defTabSz="761992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468" indent="-190498" algn="l" defTabSz="761992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/>
              <a:t>ICARS</a:t>
            </a:r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A2B6C42-B9D2-DAEF-55FF-9D993AB4A0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39714"/>
              </p:ext>
            </p:extLst>
          </p:nvPr>
        </p:nvGraphicFramePr>
        <p:xfrm>
          <a:off x="1371321" y="1306675"/>
          <a:ext cx="2517374" cy="3561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39" imgH="8019880" progId="Acrobat.Document.DC">
                  <p:embed/>
                </p:oleObj>
              </mc:Choice>
              <mc:Fallback>
                <p:oleObj name="Acrobat Document" r:id="rId2" imgW="5667139" imgH="80198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1321" y="1306675"/>
                        <a:ext cx="2517374" cy="3561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5F9A446-857B-9567-9545-1750F6276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521618"/>
              </p:ext>
            </p:extLst>
          </p:nvPr>
        </p:nvGraphicFramePr>
        <p:xfrm>
          <a:off x="6487886" y="1492075"/>
          <a:ext cx="2373085" cy="3357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7139" imgH="8019880" progId="Acrobat.Document.DC">
                  <p:embed/>
                </p:oleObj>
              </mc:Choice>
              <mc:Fallback>
                <p:oleObj name="Acrobat Document" r:id="rId4" imgW="5667139" imgH="80198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87886" y="1492075"/>
                        <a:ext cx="2373085" cy="3357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0356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756A02-4C65-4F5C-8083-98736D63A871}"/>
              </a:ext>
            </a:extLst>
          </p:cNvPr>
          <p:cNvSpPr txBox="1">
            <a:spLocks/>
          </p:cNvSpPr>
          <p:nvPr/>
        </p:nvSpPr>
        <p:spPr>
          <a:xfrm>
            <a:off x="338428" y="526550"/>
            <a:ext cx="9739190" cy="6313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Treatment – Cochrane Review (2007)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75BE635-6E3F-4072-A1D7-D2389537F933}"/>
              </a:ext>
            </a:extLst>
          </p:cNvPr>
          <p:cNvSpPr txBox="1">
            <a:spLocks noChangeArrowheads="1"/>
          </p:cNvSpPr>
          <p:nvPr/>
        </p:nvSpPr>
        <p:spPr>
          <a:xfrm>
            <a:off x="253904" y="1057011"/>
            <a:ext cx="9739189" cy="36009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AU" altLang="en-US" sz="20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56203FA-FB30-4F97-A927-8451F41DC9DD}"/>
              </a:ext>
            </a:extLst>
          </p:cNvPr>
          <p:cNvSpPr txBox="1">
            <a:spLocks noChangeArrowheads="1"/>
          </p:cNvSpPr>
          <p:nvPr/>
        </p:nvSpPr>
        <p:spPr>
          <a:xfrm>
            <a:off x="325789" y="1357085"/>
            <a:ext cx="9369754" cy="34927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Exercise / Yoga / Pilates – Physical Therapy – only thing that really works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1E1E1E"/>
              </a:solidFill>
              <a:effectLst/>
              <a:latin typeface="Montserrat" panose="000005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E1E1E"/>
                </a:solidFill>
                <a:latin typeface="Montserrat" panose="00000500000000000000" pitchFamily="2" charset="0"/>
              </a:rPr>
              <a:t>Tremor - </a:t>
            </a:r>
            <a:r>
              <a:rPr lang="en-AU" sz="105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Isoniazid and pyridoxine versus placebo</a:t>
            </a:r>
            <a:r>
              <a:rPr lang="en-US" sz="1400" dirty="0">
                <a:solidFill>
                  <a:srgbClr val="1E1E1E"/>
                </a:solidFill>
                <a:latin typeface="Montserrat" panose="00000500000000000000" pitchFamily="2" charset="0"/>
              </a:rPr>
              <a:t> – NO Benefit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E1E1E"/>
              </a:solidFill>
              <a:latin typeface="Montserrat" panose="000005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Tremor - </a:t>
            </a:r>
            <a:r>
              <a:rPr lang="en-US" sz="105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Cannabis based medicine versus placebo  - </a:t>
            </a:r>
            <a:r>
              <a:rPr lang="en-US" sz="1400" dirty="0">
                <a:solidFill>
                  <a:srgbClr val="1E1E1E"/>
                </a:solidFill>
                <a:latin typeface="Montserrat" panose="00000500000000000000" pitchFamily="2" charset="0"/>
              </a:rPr>
              <a:t>NO Benefit (improved MH / QoL)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E1E1E"/>
              </a:solidFill>
              <a:latin typeface="Montserrat" panose="000005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Postural Stability - </a:t>
            </a:r>
            <a:r>
              <a:rPr lang="en-AU" sz="105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Baclofen versus placebo - </a:t>
            </a:r>
            <a:r>
              <a:rPr lang="en-US" sz="1400">
                <a:solidFill>
                  <a:srgbClr val="1E1E1E"/>
                </a:solidFill>
                <a:latin typeface="Montserrat" panose="00000500000000000000" pitchFamily="2" charset="0"/>
              </a:rPr>
              <a:t>NO Benefit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E1E1E"/>
              </a:solidFill>
              <a:latin typeface="Montserrat" panose="000005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Tremor - </a:t>
            </a:r>
            <a:r>
              <a:rPr lang="en-US" sz="105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Thalamotomy versus deep brain stimulation </a:t>
            </a:r>
            <a:r>
              <a:rPr lang="en-US" sz="1400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- </a:t>
            </a:r>
            <a:r>
              <a:rPr lang="en-US" sz="1400" dirty="0">
                <a:solidFill>
                  <a:srgbClr val="1E1E1E"/>
                </a:solidFill>
                <a:latin typeface="Montserrat" panose="00000500000000000000" pitchFamily="2" charset="0"/>
              </a:rPr>
              <a:t>NO Benefit (@6 months – return to baseline)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1E1E1E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538B2-149A-4265-BDB5-5BC2F2E4EC63}"/>
              </a:ext>
            </a:extLst>
          </p:cNvPr>
          <p:cNvSpPr txBox="1"/>
          <p:nvPr/>
        </p:nvSpPr>
        <p:spPr>
          <a:xfrm>
            <a:off x="2919790" y="5208364"/>
            <a:ext cx="42647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Ref:</a:t>
            </a:r>
            <a:r>
              <a:rPr lang="en-AU" sz="800" dirty="0">
                <a:solidFill>
                  <a:srgbClr val="FF0000"/>
                </a:solidFill>
              </a:rPr>
              <a:t> https://www.cochranelibrary.com/cdsr/doi/10.1002/14651858.CD005029.pub2/full</a:t>
            </a:r>
          </a:p>
        </p:txBody>
      </p:sp>
    </p:spTree>
    <p:extLst>
      <p:ext uri="{BB962C8B-B14F-4D97-AF65-F5344CB8AC3E}">
        <p14:creationId xmlns:p14="http://schemas.microsoft.com/office/powerpoint/2010/main" val="908353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756A02-4C65-4F5C-8083-98736D63A871}"/>
              </a:ext>
            </a:extLst>
          </p:cNvPr>
          <p:cNvSpPr txBox="1">
            <a:spLocks/>
          </p:cNvSpPr>
          <p:nvPr/>
        </p:nvSpPr>
        <p:spPr>
          <a:xfrm>
            <a:off x="338428" y="526550"/>
            <a:ext cx="9739190" cy="6313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75BE635-6E3F-4072-A1D7-D2389537F933}"/>
              </a:ext>
            </a:extLst>
          </p:cNvPr>
          <p:cNvSpPr txBox="1">
            <a:spLocks noChangeArrowheads="1"/>
          </p:cNvSpPr>
          <p:nvPr/>
        </p:nvSpPr>
        <p:spPr>
          <a:xfrm>
            <a:off x="253904" y="1057011"/>
            <a:ext cx="9739189" cy="36009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AU" altLang="en-US" sz="20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56203FA-FB30-4F97-A927-8451F41DC9DD}"/>
              </a:ext>
            </a:extLst>
          </p:cNvPr>
          <p:cNvSpPr txBox="1">
            <a:spLocks noChangeArrowheads="1"/>
          </p:cNvSpPr>
          <p:nvPr/>
        </p:nvSpPr>
        <p:spPr>
          <a:xfrm>
            <a:off x="325789" y="1357085"/>
            <a:ext cx="9369754" cy="34927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Treatment for </a:t>
            </a:r>
            <a:r>
              <a:rPr lang="en-US" sz="1400" b="0" i="0" u="none" strike="noStrike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ataxia</a:t>
            </a:r>
            <a:r>
              <a:rPr lang="en-US" sz="1400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 depends on the cause, but usually involves a combination of rehabilitation and compensatory strategies. </a:t>
            </a:r>
          </a:p>
          <a:p>
            <a:pPr marL="0" indent="0" algn="l" fontAlgn="base">
              <a:buNone/>
            </a:pPr>
            <a:endParaRPr lang="en-US" sz="1400" b="0" i="0" dirty="0">
              <a:solidFill>
                <a:srgbClr val="1E1E1E"/>
              </a:solidFill>
              <a:effectLst/>
              <a:latin typeface="Montserrat" panose="000005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Adaptive devices, such as walkers or canes, </a:t>
            </a:r>
            <a:r>
              <a:rPr lang="en-US" sz="1400" b="0" i="1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may</a:t>
            </a:r>
            <a:r>
              <a:rPr lang="en-US" sz="1400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 help maintain independence.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400" u="none" strike="noStrike" dirty="0">
              <a:solidFill>
                <a:srgbClr val="1E1E1E"/>
              </a:solidFill>
              <a:latin typeface="Montserrat" panose="000005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Physiotherapy</a:t>
            </a:r>
            <a:r>
              <a:rPr lang="en-US" sz="1400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, Occupational </a:t>
            </a:r>
            <a:r>
              <a:rPr lang="en-US" sz="1400" dirty="0">
                <a:solidFill>
                  <a:srgbClr val="1E1E1E"/>
                </a:solidFill>
                <a:latin typeface="Montserrat" panose="00000500000000000000" pitchFamily="2" charset="0"/>
              </a:rPr>
              <a:t>T</a:t>
            </a:r>
            <a:r>
              <a:rPr lang="en-US" sz="1400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herapy, Speech </a:t>
            </a:r>
            <a:r>
              <a:rPr lang="en-US" sz="1400" dirty="0">
                <a:solidFill>
                  <a:srgbClr val="1E1E1E"/>
                </a:solidFill>
                <a:latin typeface="Montserrat" panose="00000500000000000000" pitchFamily="2" charset="0"/>
              </a:rPr>
              <a:t>T</a:t>
            </a:r>
            <a:r>
              <a:rPr lang="en-US" sz="1400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herapy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E1E1E"/>
              </a:solidFill>
              <a:latin typeface="Montserrat" panose="000005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Regular aerobic exercise may help by developing compensatory strategies and doing activities that challenge your sense of balance and coordination.</a:t>
            </a:r>
            <a:endParaRPr lang="en-US" sz="2000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538B2-149A-4265-BDB5-5BC2F2E4EC63}"/>
              </a:ext>
            </a:extLst>
          </p:cNvPr>
          <p:cNvSpPr txBox="1"/>
          <p:nvPr/>
        </p:nvSpPr>
        <p:spPr>
          <a:xfrm>
            <a:off x="2919791" y="5208364"/>
            <a:ext cx="37059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Ref:</a:t>
            </a:r>
            <a:r>
              <a:rPr lang="en-AU" sz="800" dirty="0">
                <a:solidFill>
                  <a:srgbClr val="FF0000"/>
                </a:solidFill>
              </a:rPr>
              <a:t> https://www.msaustralia.org.au/symptom/ataxia/</a:t>
            </a:r>
          </a:p>
        </p:txBody>
      </p:sp>
    </p:spTree>
    <p:extLst>
      <p:ext uri="{BB962C8B-B14F-4D97-AF65-F5344CB8AC3E}">
        <p14:creationId xmlns:p14="http://schemas.microsoft.com/office/powerpoint/2010/main" val="926823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756A02-4C65-4F5C-8083-98736D63A871}"/>
              </a:ext>
            </a:extLst>
          </p:cNvPr>
          <p:cNvSpPr txBox="1">
            <a:spLocks/>
          </p:cNvSpPr>
          <p:nvPr/>
        </p:nvSpPr>
        <p:spPr>
          <a:xfrm>
            <a:off x="338428" y="526550"/>
            <a:ext cx="9739190" cy="6313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75BE635-6E3F-4072-A1D7-D2389537F933}"/>
              </a:ext>
            </a:extLst>
          </p:cNvPr>
          <p:cNvSpPr txBox="1">
            <a:spLocks noChangeArrowheads="1"/>
          </p:cNvSpPr>
          <p:nvPr/>
        </p:nvSpPr>
        <p:spPr>
          <a:xfrm>
            <a:off x="253904" y="1057011"/>
            <a:ext cx="9739189" cy="36009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AU" altLang="en-US" sz="20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56203FA-FB30-4F97-A927-8451F41DC9DD}"/>
              </a:ext>
            </a:extLst>
          </p:cNvPr>
          <p:cNvSpPr txBox="1">
            <a:spLocks noChangeArrowheads="1"/>
          </p:cNvSpPr>
          <p:nvPr/>
        </p:nvSpPr>
        <p:spPr>
          <a:xfrm>
            <a:off x="325789" y="1357085"/>
            <a:ext cx="9369754" cy="34927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Exercise / Yoga / Pilates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Walking Aides – SPS / Crutch / Walker / Trekking Poles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E1E1E"/>
                </a:solidFill>
                <a:latin typeface="Montserrat" panose="00000500000000000000" pitchFamily="2" charset="0"/>
              </a:rPr>
              <a:t>Weights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E1E1E"/>
                </a:solidFill>
                <a:latin typeface="Montserrat" panose="00000500000000000000" pitchFamily="2" charset="0"/>
              </a:rPr>
              <a:t>Braces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Lycra / </a:t>
            </a:r>
            <a:r>
              <a:rPr lang="en-US" sz="1400" dirty="0">
                <a:solidFill>
                  <a:srgbClr val="1E1E1E"/>
                </a:solidFill>
                <a:latin typeface="Montserrat" panose="00000500000000000000" pitchFamily="2" charset="0"/>
              </a:rPr>
              <a:t>N</a:t>
            </a:r>
            <a:r>
              <a:rPr lang="en-US" sz="140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e</a:t>
            </a:r>
            <a:r>
              <a:rPr lang="en-US" sz="1400" dirty="0">
                <a:solidFill>
                  <a:srgbClr val="1E1E1E"/>
                </a:solidFill>
                <a:latin typeface="Montserrat" panose="00000500000000000000" pitchFamily="2" charset="0"/>
              </a:rPr>
              <a:t>oprene  </a:t>
            </a:r>
          </a:p>
          <a:p>
            <a:pPr lvl="1"/>
            <a:r>
              <a:rPr lang="en-US" sz="1000" dirty="0" err="1">
                <a:solidFill>
                  <a:srgbClr val="1E1E1E"/>
                </a:solidFill>
                <a:latin typeface="Montserrat" panose="00000500000000000000" pitchFamily="2" charset="0"/>
              </a:rPr>
              <a:t>Tubigrip</a:t>
            </a:r>
            <a:endParaRPr lang="en-US" sz="1000" dirty="0">
              <a:solidFill>
                <a:srgbClr val="1E1E1E"/>
              </a:solidFill>
              <a:latin typeface="Montserrat" panose="000005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Visual Training – placing items in peripheral not central visual fiel</a:t>
            </a:r>
            <a:r>
              <a:rPr lang="en-US" sz="1400" dirty="0">
                <a:solidFill>
                  <a:srgbClr val="000000"/>
                </a:solidFill>
                <a:latin typeface="Montserrat" panose="00000500000000000000" pitchFamily="2" charset="0"/>
              </a:rPr>
              <a:t>ds.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Montserrat" panose="00000500000000000000" pitchFamily="2" charset="0"/>
              </a:rPr>
              <a:t>Sensory – tactile </a:t>
            </a:r>
            <a:r>
              <a:rPr lang="en-US" sz="1400" dirty="0" err="1">
                <a:solidFill>
                  <a:srgbClr val="000000"/>
                </a:solidFill>
                <a:latin typeface="Montserrat" panose="00000500000000000000" pitchFamily="2" charset="0"/>
              </a:rPr>
              <a:t>eg</a:t>
            </a:r>
            <a:r>
              <a:rPr lang="en-US" sz="1400" dirty="0">
                <a:solidFill>
                  <a:srgbClr val="000000"/>
                </a:solidFill>
                <a:latin typeface="Montserrat" panose="00000500000000000000" pitchFamily="2" charset="0"/>
              </a:rPr>
              <a:t> stick on hook and loop on a brush or mug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Montserrat" panose="00000500000000000000" pitchFamily="2" charset="0"/>
              </a:rPr>
              <a:t>Posture Training</a:t>
            </a:r>
            <a:endParaRPr lang="en-US" sz="140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538B2-149A-4265-BDB5-5BC2F2E4EC63}"/>
              </a:ext>
            </a:extLst>
          </p:cNvPr>
          <p:cNvSpPr txBox="1"/>
          <p:nvPr/>
        </p:nvSpPr>
        <p:spPr>
          <a:xfrm>
            <a:off x="2919791" y="5208364"/>
            <a:ext cx="4315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Ref:</a:t>
            </a:r>
            <a:r>
              <a:rPr lang="en-AU" sz="800" dirty="0">
                <a:solidFill>
                  <a:srgbClr val="FF0000"/>
                </a:solidFill>
              </a:rPr>
              <a:t> </a:t>
            </a:r>
            <a:r>
              <a:rPr lang="en-AU" sz="800" dirty="0">
                <a:solidFill>
                  <a:srgbClr val="FF0000"/>
                </a:solidFill>
                <a:hlinkClick r:id="rId3"/>
              </a:rPr>
              <a:t>https://mstrust.org.uk/a-z/ataxia</a:t>
            </a:r>
            <a:r>
              <a:rPr lang="en-AU" sz="800" dirty="0">
                <a:solidFill>
                  <a:srgbClr val="FF0000"/>
                </a:solidFill>
              </a:rPr>
              <a:t> - has an excellent video that goes through all of these </a:t>
            </a:r>
          </a:p>
        </p:txBody>
      </p:sp>
    </p:spTree>
    <p:extLst>
      <p:ext uri="{BB962C8B-B14F-4D97-AF65-F5344CB8AC3E}">
        <p14:creationId xmlns:p14="http://schemas.microsoft.com/office/powerpoint/2010/main" val="943855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756A02-4C65-4F5C-8083-98736D63A871}"/>
              </a:ext>
            </a:extLst>
          </p:cNvPr>
          <p:cNvSpPr txBox="1">
            <a:spLocks/>
          </p:cNvSpPr>
          <p:nvPr/>
        </p:nvSpPr>
        <p:spPr>
          <a:xfrm>
            <a:off x="338428" y="526550"/>
            <a:ext cx="9739190" cy="6313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Nurse to Patient – Assess + Educate + Repeat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75BE635-6E3F-4072-A1D7-D2389537F933}"/>
              </a:ext>
            </a:extLst>
          </p:cNvPr>
          <p:cNvSpPr txBox="1">
            <a:spLocks noChangeArrowheads="1"/>
          </p:cNvSpPr>
          <p:nvPr/>
        </p:nvSpPr>
        <p:spPr>
          <a:xfrm>
            <a:off x="253904" y="1057011"/>
            <a:ext cx="9739189" cy="36009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AU" altLang="en-US" sz="20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56203FA-FB30-4F97-A927-8451F41DC9DD}"/>
              </a:ext>
            </a:extLst>
          </p:cNvPr>
          <p:cNvSpPr txBox="1">
            <a:spLocks noChangeArrowheads="1"/>
          </p:cNvSpPr>
          <p:nvPr/>
        </p:nvSpPr>
        <p:spPr>
          <a:xfrm>
            <a:off x="325789" y="1357085"/>
            <a:ext cx="9369754" cy="34927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buFont typeface="Arial" panose="020B0604020202020204" pitchFamily="34" charset="0"/>
              <a:buChar char="•"/>
            </a:pPr>
            <a:r>
              <a:rPr lang="en-AU" sz="1400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Safety – falls / burns / knife through hand /foot / knife through child 	</a:t>
            </a:r>
          </a:p>
          <a:p>
            <a:pPr lvl="1"/>
            <a:r>
              <a:rPr lang="en-AU" sz="1000" dirty="0">
                <a:solidFill>
                  <a:srgbClr val="1E1E1E"/>
                </a:solidFill>
                <a:latin typeface="Montserrat" panose="00000500000000000000" pitchFamily="2" charset="0"/>
              </a:rPr>
              <a:t>Aides / modifications</a:t>
            </a:r>
          </a:p>
          <a:p>
            <a:pPr lvl="1"/>
            <a:r>
              <a:rPr lang="en-AU" sz="1000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Simple exercises – sit to stand / balance training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E1E1E"/>
                </a:solidFill>
                <a:latin typeface="Montserrat" panose="00000500000000000000" pitchFamily="2" charset="0"/>
              </a:rPr>
              <a:t>Alcohol / Drugs / Medications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AU" sz="1400" dirty="0">
              <a:solidFill>
                <a:srgbClr val="1E1E1E"/>
              </a:solidFill>
              <a:latin typeface="Montserrat" panose="000005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E1E1E"/>
                </a:solidFill>
                <a:latin typeface="Montserrat" panose="00000500000000000000" pitchFamily="2" charset="0"/>
              </a:rPr>
              <a:t>Driving </a:t>
            </a:r>
          </a:p>
          <a:p>
            <a:pPr lvl="1"/>
            <a:r>
              <a:rPr lang="en-AU" sz="1000" dirty="0">
                <a:solidFill>
                  <a:srgbClr val="1E1E1E"/>
                </a:solidFill>
                <a:latin typeface="Montserrat" panose="00000500000000000000" pitchFamily="2" charset="0"/>
              </a:rPr>
              <a:t>Vision</a:t>
            </a:r>
          </a:p>
          <a:p>
            <a:pPr lvl="1"/>
            <a:r>
              <a:rPr lang="en-AU" sz="1000" dirty="0">
                <a:solidFill>
                  <a:srgbClr val="1E1E1E"/>
                </a:solidFill>
                <a:latin typeface="Montserrat" panose="00000500000000000000" pitchFamily="2" charset="0"/>
              </a:rPr>
              <a:t>Coordination</a:t>
            </a:r>
          </a:p>
          <a:p>
            <a:pPr lvl="1"/>
            <a:r>
              <a:rPr lang="en-AU" sz="1000" dirty="0">
                <a:solidFill>
                  <a:srgbClr val="1E1E1E"/>
                </a:solidFill>
                <a:latin typeface="Montserrat" panose="00000500000000000000" pitchFamily="2" charset="0"/>
              </a:rPr>
              <a:t>Power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AU" sz="1400" dirty="0">
              <a:solidFill>
                <a:srgbClr val="1E1E1E"/>
              </a:solidFill>
              <a:latin typeface="Montserrat" panose="000005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E1E1E"/>
                </a:solidFill>
                <a:latin typeface="Montserrat" panose="00000500000000000000" pitchFamily="2" charset="0"/>
              </a:rPr>
              <a:t>Neuroplasticity – activity / exercise – Physio / OT / Speech</a:t>
            </a:r>
          </a:p>
          <a:p>
            <a:pPr lvl="1"/>
            <a:r>
              <a:rPr lang="en-US" sz="1000" dirty="0">
                <a:solidFill>
                  <a:srgbClr val="1E1E1E"/>
                </a:solidFill>
                <a:latin typeface="Montserrat" panose="00000500000000000000" pitchFamily="2" charset="0"/>
              </a:rPr>
              <a:t>Yoga / Pilates / Kung Fu / Tia Chi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E1E1E"/>
              </a:solidFill>
              <a:latin typeface="Montserrat" panose="000005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1E1E1E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2" name="Picture 4" descr="Funny Sarcastic Dark Humor Joke&quot; Photographic Print for Sale by RedEvie |  Redbubble">
            <a:extLst>
              <a:ext uri="{FF2B5EF4-FFF2-40B4-BE49-F238E27FC236}">
                <a16:creationId xmlns:a16="http://schemas.microsoft.com/office/drawing/2014/main" id="{9EEC3ABA-0E36-377D-F3EC-CAB5D27AE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18" y="1729714"/>
            <a:ext cx="1877388" cy="18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quinting GIFs - Get the best GIF on GIPHY">
            <a:extLst>
              <a:ext uri="{FF2B5EF4-FFF2-40B4-BE49-F238E27FC236}">
                <a16:creationId xmlns:a16="http://schemas.microsoft.com/office/drawing/2014/main" id="{44E6F99A-DADC-919B-622A-549ED0995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634" y="2668408"/>
            <a:ext cx="1390469" cy="10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358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041D-B392-B42B-2C15-D1878338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55" y="2085577"/>
            <a:ext cx="8287894" cy="1243968"/>
          </a:xfrm>
        </p:spPr>
        <p:txBody>
          <a:bodyPr/>
          <a:lstStyle/>
          <a:p>
            <a:r>
              <a:rPr lang="en-AU" dirty="0"/>
              <a:t>Thank You for Listening</a:t>
            </a:r>
            <a:br>
              <a:rPr lang="en-AU" dirty="0"/>
            </a:br>
            <a:br>
              <a:rPr lang="en-AU" dirty="0"/>
            </a:br>
            <a:r>
              <a:rPr lang="en-AU" dirty="0"/>
              <a:t>Questions??</a:t>
            </a:r>
          </a:p>
        </p:txBody>
      </p:sp>
      <p:pic>
        <p:nvPicPr>
          <p:cNvPr id="3074" name="Picture 2" descr="doberman Memes &amp; GIFs - Imgflip">
            <a:extLst>
              <a:ext uri="{FF2B5EF4-FFF2-40B4-BE49-F238E27FC236}">
                <a16:creationId xmlns:a16="http://schemas.microsoft.com/office/drawing/2014/main" id="{D02FE19F-DAEF-6063-FD9E-FD9FD27C7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55" y="1968136"/>
            <a:ext cx="6379345" cy="358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4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756A02-4C65-4F5C-8083-98736D63A871}"/>
              </a:ext>
            </a:extLst>
          </p:cNvPr>
          <p:cNvSpPr txBox="1">
            <a:spLocks/>
          </p:cNvSpPr>
          <p:nvPr/>
        </p:nvSpPr>
        <p:spPr>
          <a:xfrm>
            <a:off x="338428" y="526550"/>
            <a:ext cx="9739190" cy="6313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is Ataxia?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75BE635-6E3F-4072-A1D7-D2389537F933}"/>
              </a:ext>
            </a:extLst>
          </p:cNvPr>
          <p:cNvSpPr txBox="1">
            <a:spLocks noChangeArrowheads="1"/>
          </p:cNvSpPr>
          <p:nvPr/>
        </p:nvSpPr>
        <p:spPr>
          <a:xfrm>
            <a:off x="253904" y="1057011"/>
            <a:ext cx="9739189" cy="36009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AU" altLang="en-US" sz="20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56203FA-FB30-4F97-A927-8451F41DC9DD}"/>
              </a:ext>
            </a:extLst>
          </p:cNvPr>
          <p:cNvSpPr txBox="1">
            <a:spLocks noChangeArrowheads="1"/>
          </p:cNvSpPr>
          <p:nvPr/>
        </p:nvSpPr>
        <p:spPr>
          <a:xfrm>
            <a:off x="2813895" y="5341054"/>
            <a:ext cx="2823811" cy="3052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latin typeface="foco"/>
                <a:hlinkClick r:id="rId3"/>
              </a:rPr>
              <a:t>https://youtu.be/eCLp7zodUiI</a:t>
            </a:r>
            <a:r>
              <a:rPr lang="en-US" altLang="en-US" sz="1200" dirty="0">
                <a:solidFill>
                  <a:srgbClr val="000000"/>
                </a:solidFill>
                <a:latin typeface="foco"/>
              </a:rPr>
              <a:t> </a:t>
            </a:r>
          </a:p>
        </p:txBody>
      </p:sp>
      <p:pic>
        <p:nvPicPr>
          <p:cNvPr id="2" name="Online Media 1" title="Ministry of Silly Walks">
            <a:hlinkClick r:id="" action="ppaction://media"/>
            <a:extLst>
              <a:ext uri="{FF2B5EF4-FFF2-40B4-BE49-F238E27FC236}">
                <a16:creationId xmlns:a16="http://schemas.microsoft.com/office/drawing/2014/main" id="{DB3DF623-EDD8-A8C9-06DF-527BC43C31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9143" y="75090"/>
            <a:ext cx="9361714" cy="52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6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041D-B392-B42B-2C15-D1878338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55" y="2085577"/>
            <a:ext cx="8287894" cy="1927873"/>
          </a:xfrm>
        </p:spPr>
        <p:txBody>
          <a:bodyPr/>
          <a:lstStyle/>
          <a:p>
            <a:r>
              <a:rPr lang="en-AU" dirty="0"/>
              <a:t>If your patient walks funny – refer to Physio</a:t>
            </a:r>
            <a:br>
              <a:rPr lang="en-AU" dirty="0"/>
            </a:br>
            <a:br>
              <a:rPr lang="en-AU" dirty="0"/>
            </a:br>
            <a:r>
              <a:rPr lang="en-AU" dirty="0"/>
              <a:t>Thank You for Listening</a:t>
            </a:r>
            <a:br>
              <a:rPr lang="en-AU" dirty="0"/>
            </a:br>
            <a:br>
              <a:rPr lang="en-AU" dirty="0"/>
            </a:br>
            <a:r>
              <a:rPr lang="en-AU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75338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756A02-4C65-4F5C-8083-98736D63A871}"/>
              </a:ext>
            </a:extLst>
          </p:cNvPr>
          <p:cNvSpPr txBox="1">
            <a:spLocks/>
          </p:cNvSpPr>
          <p:nvPr/>
        </p:nvSpPr>
        <p:spPr>
          <a:xfrm>
            <a:off x="338428" y="526550"/>
            <a:ext cx="9739190" cy="6313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is Ataxia?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75BE635-6E3F-4072-A1D7-D2389537F933}"/>
              </a:ext>
            </a:extLst>
          </p:cNvPr>
          <p:cNvSpPr txBox="1">
            <a:spLocks noChangeArrowheads="1"/>
          </p:cNvSpPr>
          <p:nvPr/>
        </p:nvSpPr>
        <p:spPr>
          <a:xfrm>
            <a:off x="253904" y="1057011"/>
            <a:ext cx="9739189" cy="36009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AU" alt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538B2-149A-4265-BDB5-5BC2F2E4EC63}"/>
              </a:ext>
            </a:extLst>
          </p:cNvPr>
          <p:cNvSpPr txBox="1"/>
          <p:nvPr/>
        </p:nvSpPr>
        <p:spPr>
          <a:xfrm>
            <a:off x="2056191" y="5245057"/>
            <a:ext cx="3205670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rgbClr val="FF0000"/>
                </a:solidFill>
              </a:rPr>
              <a:t>Ref: https://mstrust.org.uk/a-z/ataxia</a:t>
            </a:r>
            <a:r>
              <a:rPr lang="en-AU" sz="1167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?via%3Dihub</a:t>
            </a:r>
            <a:endParaRPr lang="en-AU" sz="1167" dirty="0">
              <a:solidFill>
                <a:schemeClr val="bg1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56203FA-FB30-4F97-A927-8451F41DC9DD}"/>
              </a:ext>
            </a:extLst>
          </p:cNvPr>
          <p:cNvSpPr txBox="1">
            <a:spLocks noChangeArrowheads="1"/>
          </p:cNvSpPr>
          <p:nvPr/>
        </p:nvSpPr>
        <p:spPr>
          <a:xfrm>
            <a:off x="325789" y="1357085"/>
            <a:ext cx="7025697" cy="34927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0" dirty="0">
                <a:solidFill>
                  <a:srgbClr val="000000"/>
                </a:solidFill>
                <a:effectLst/>
                <a:latin typeface="foco"/>
              </a:rPr>
              <a:t>Ataxia is the medical term that describes a lack of muscle coordination anywhere in the body. </a:t>
            </a:r>
          </a:p>
          <a:p>
            <a:pPr marL="0" indent="0">
              <a:buNone/>
            </a:pPr>
            <a:endParaRPr lang="en-US" altLang="en-US" sz="1200" dirty="0">
              <a:solidFill>
                <a:srgbClr val="000000"/>
              </a:solidFill>
              <a:latin typeface="foco"/>
            </a:endParaRPr>
          </a:p>
          <a:p>
            <a:pPr marL="0" indent="0">
              <a:buNone/>
            </a:pPr>
            <a:r>
              <a:rPr lang="en-US" altLang="en-US" sz="1200" dirty="0">
                <a:solidFill>
                  <a:srgbClr val="000000"/>
                </a:solidFill>
                <a:latin typeface="foco"/>
              </a:rPr>
              <a:t>In MS this can include symptoms of: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foco"/>
              </a:rPr>
              <a:t>Unsteady Gait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foco"/>
              </a:rPr>
              <a:t>Poor Coordination (of limbs) - Clumsiness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foco"/>
              </a:rPr>
              <a:t>Impaired Limb movements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foco"/>
              </a:rPr>
              <a:t>Impaired eye movements (nystagmus)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foco"/>
              </a:rPr>
              <a:t>Speech – dysarthria / slurred speech / volume / strength of voice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foco"/>
              </a:rPr>
              <a:t>Tremor</a:t>
            </a:r>
          </a:p>
          <a:p>
            <a:endParaRPr lang="en-US" altLang="en-US" sz="1200" dirty="0">
              <a:solidFill>
                <a:srgbClr val="000000"/>
              </a:solidFill>
              <a:latin typeface="foco"/>
            </a:endParaRPr>
          </a:p>
          <a:p>
            <a:r>
              <a:rPr lang="en-US" sz="1000" b="0" i="0" dirty="0">
                <a:solidFill>
                  <a:srgbClr val="000000"/>
                </a:solidFill>
                <a:effectLst/>
                <a:latin typeface="foco"/>
              </a:rPr>
              <a:t>Estimates vary, but research suggests as many as 80% people with MS will have ataxia to some degree at some point.</a:t>
            </a:r>
            <a:endParaRPr lang="en-US" altLang="en-US" sz="1200" dirty="0">
              <a:solidFill>
                <a:srgbClr val="000000"/>
              </a:solidFill>
              <a:latin typeface="foco"/>
            </a:endParaRPr>
          </a:p>
        </p:txBody>
      </p:sp>
      <p:pic>
        <p:nvPicPr>
          <p:cNvPr id="2050" name="Picture 2" descr="Ataxia: What It Is, Causes, Symptoms, Treatment &amp; Types">
            <a:extLst>
              <a:ext uri="{FF2B5EF4-FFF2-40B4-BE49-F238E27FC236}">
                <a16:creationId xmlns:a16="http://schemas.microsoft.com/office/drawing/2014/main" id="{2DCE4CD5-1E23-092A-F9BA-980325C38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415" y="1233370"/>
            <a:ext cx="2139748" cy="334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6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325B730-F8AE-AF8B-C00E-3DAA6F3E6233}"/>
              </a:ext>
            </a:extLst>
          </p:cNvPr>
          <p:cNvSpPr txBox="1">
            <a:spLocks/>
          </p:cNvSpPr>
          <p:nvPr/>
        </p:nvSpPr>
        <p:spPr>
          <a:xfrm>
            <a:off x="253904" y="134025"/>
            <a:ext cx="9739190" cy="44495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Ataxia as </a:t>
            </a:r>
            <a:r>
              <a:rPr lang="en-US" alt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Diagnosis</a:t>
            </a:r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vs a </a:t>
            </a:r>
            <a:r>
              <a:rPr lang="en-US" alt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Symptom</a:t>
            </a:r>
            <a:endParaRPr lang="en-US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7E29F4-FA74-F3EC-7CD2-D0B7C089ED70}"/>
              </a:ext>
            </a:extLst>
          </p:cNvPr>
          <p:cNvSpPr txBox="1"/>
          <p:nvPr/>
        </p:nvSpPr>
        <p:spPr>
          <a:xfrm>
            <a:off x="2253001" y="5213680"/>
            <a:ext cx="57409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hlinkClick r:id="rId2"/>
              </a:rPr>
              <a:t>https://www.ucsf.edu/news/2011/08/103868/major-genetic-study-multiple-sclerosis-reveals-dna-hot-spots-disease</a:t>
            </a:r>
            <a:r>
              <a:rPr lang="en-AU" sz="8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0EBE1F-3E92-142A-773C-271AD6745AB1}"/>
              </a:ext>
            </a:extLst>
          </p:cNvPr>
          <p:cNvSpPr txBox="1"/>
          <p:nvPr/>
        </p:nvSpPr>
        <p:spPr>
          <a:xfrm>
            <a:off x="493486" y="863600"/>
            <a:ext cx="90786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+mn-lt"/>
              </a:rPr>
              <a:t>Fragile X Ataxia Syndrome</a:t>
            </a:r>
          </a:p>
          <a:p>
            <a:r>
              <a:rPr lang="en-AU" dirty="0">
                <a:latin typeface="+mn-lt"/>
              </a:rPr>
              <a:t>Episodic Ataxia</a:t>
            </a:r>
          </a:p>
          <a:p>
            <a:r>
              <a:rPr lang="en-AU" dirty="0">
                <a:latin typeface="+mn-lt"/>
              </a:rPr>
              <a:t>Sporadic Ataxia</a:t>
            </a:r>
          </a:p>
          <a:p>
            <a:r>
              <a:rPr lang="en-AU" dirty="0">
                <a:latin typeface="+mn-lt"/>
              </a:rPr>
              <a:t>Fredrich’s Ataxia</a:t>
            </a:r>
          </a:p>
          <a:p>
            <a:r>
              <a:rPr lang="en-AU" dirty="0">
                <a:latin typeface="+mn-lt"/>
              </a:rPr>
              <a:t>Mitochondrial Ataxia</a:t>
            </a:r>
          </a:p>
          <a:p>
            <a:r>
              <a:rPr lang="en-AU" dirty="0">
                <a:latin typeface="+mn-lt"/>
              </a:rPr>
              <a:t>Spinocerebellar Ataxia</a:t>
            </a:r>
          </a:p>
          <a:p>
            <a:r>
              <a:rPr lang="en-AU" dirty="0">
                <a:latin typeface="+mn-lt"/>
              </a:rPr>
              <a:t>Multiple System Atrophy</a:t>
            </a:r>
          </a:p>
          <a:p>
            <a:pPr algn="l"/>
            <a:r>
              <a:rPr lang="en-US" b="0" i="0" dirty="0">
                <a:effectLst/>
                <a:latin typeface="+mn-lt"/>
              </a:rPr>
              <a:t>Vitamin B12 deficiency.</a:t>
            </a:r>
          </a:p>
          <a:p>
            <a:pPr algn="l"/>
            <a:r>
              <a:rPr lang="en-US" b="0" i="0" dirty="0">
                <a:effectLst/>
                <a:latin typeface="+mn-lt"/>
              </a:rPr>
              <a:t>Tertiary syphilis.</a:t>
            </a:r>
          </a:p>
          <a:p>
            <a:endParaRPr lang="en-AU" dirty="0"/>
          </a:p>
          <a:p>
            <a:r>
              <a:rPr lang="en-AU" dirty="0">
                <a:solidFill>
                  <a:srgbClr val="FF0000"/>
                </a:solidFill>
              </a:rPr>
              <a:t>OR - A symptom of </a:t>
            </a:r>
          </a:p>
          <a:p>
            <a:endParaRPr lang="en-AU" dirty="0"/>
          </a:p>
          <a:p>
            <a:r>
              <a:rPr lang="en-AU" dirty="0"/>
              <a:t>MS (or PD or Stroke or Head Injury or Alcoholism or……)</a:t>
            </a:r>
          </a:p>
          <a:p>
            <a:r>
              <a:rPr lang="en-AU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99E6CA-2262-EA19-091E-719A09775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414" y="958740"/>
            <a:ext cx="2614460" cy="313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0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756A02-4C65-4F5C-8083-98736D63A871}"/>
              </a:ext>
            </a:extLst>
          </p:cNvPr>
          <p:cNvSpPr txBox="1">
            <a:spLocks/>
          </p:cNvSpPr>
          <p:nvPr/>
        </p:nvSpPr>
        <p:spPr>
          <a:xfrm>
            <a:off x="338428" y="526550"/>
            <a:ext cx="9739190" cy="6313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is Ataxia?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75BE635-6E3F-4072-A1D7-D2389537F933}"/>
              </a:ext>
            </a:extLst>
          </p:cNvPr>
          <p:cNvSpPr txBox="1">
            <a:spLocks noChangeArrowheads="1"/>
          </p:cNvSpPr>
          <p:nvPr/>
        </p:nvSpPr>
        <p:spPr>
          <a:xfrm>
            <a:off x="253904" y="1057011"/>
            <a:ext cx="9739189" cy="36009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AU" altLang="en-US" sz="20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56203FA-FB30-4F97-A927-8451F41DC9DD}"/>
              </a:ext>
            </a:extLst>
          </p:cNvPr>
          <p:cNvSpPr txBox="1">
            <a:spLocks noChangeArrowheads="1"/>
          </p:cNvSpPr>
          <p:nvPr/>
        </p:nvSpPr>
        <p:spPr>
          <a:xfrm>
            <a:off x="325789" y="1357085"/>
            <a:ext cx="7025697" cy="34927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Cerebellar Ataxia</a:t>
            </a:r>
            <a:r>
              <a:rPr lang="en-US" dirty="0"/>
              <a:t> occurs when there’s damage to the part of the brain that looks after coordination and motor control.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can cause muscle flaccidity / weakness, lack of coordination and an inability to control power and speed of movement.</a:t>
            </a:r>
          </a:p>
          <a:p>
            <a:endParaRPr lang="en-US" altLang="en-US" sz="1200" dirty="0">
              <a:solidFill>
                <a:srgbClr val="000000"/>
              </a:solidFill>
              <a:latin typeface="foc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538B2-149A-4265-BDB5-5BC2F2E4EC63}"/>
              </a:ext>
            </a:extLst>
          </p:cNvPr>
          <p:cNvSpPr txBox="1"/>
          <p:nvPr/>
        </p:nvSpPr>
        <p:spPr>
          <a:xfrm>
            <a:off x="2056191" y="5245057"/>
            <a:ext cx="3459238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rgbClr val="FF0000"/>
                </a:solidFill>
              </a:rPr>
              <a:t>Ref: https://www.msaustralia.org.au/symptom/ataxia/</a:t>
            </a:r>
            <a:r>
              <a:rPr lang="en-AU" sz="1167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?via%3Dihub</a:t>
            </a:r>
            <a:endParaRPr lang="en-AU" sz="1167" dirty="0">
              <a:solidFill>
                <a:schemeClr val="bg1"/>
              </a:solidFill>
            </a:endParaRPr>
          </a:p>
        </p:txBody>
      </p:sp>
      <p:pic>
        <p:nvPicPr>
          <p:cNvPr id="2" name="Picture 4" descr="Funny Sarcastic Dark Humor Joke&quot; Photographic Print for Sale by RedEvie |  Redbubble">
            <a:extLst>
              <a:ext uri="{FF2B5EF4-FFF2-40B4-BE49-F238E27FC236}">
                <a16:creationId xmlns:a16="http://schemas.microsoft.com/office/drawing/2014/main" id="{18A80ABF-1A71-94F7-5E8C-71F725B5F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71" y="1407541"/>
            <a:ext cx="3000829" cy="300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3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756A02-4C65-4F5C-8083-98736D63A871}"/>
              </a:ext>
            </a:extLst>
          </p:cNvPr>
          <p:cNvSpPr txBox="1">
            <a:spLocks/>
          </p:cNvSpPr>
          <p:nvPr/>
        </p:nvSpPr>
        <p:spPr>
          <a:xfrm>
            <a:off x="338428" y="526550"/>
            <a:ext cx="9739190" cy="6313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is Ataxia?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75BE635-6E3F-4072-A1D7-D2389537F933}"/>
              </a:ext>
            </a:extLst>
          </p:cNvPr>
          <p:cNvSpPr txBox="1">
            <a:spLocks noChangeArrowheads="1"/>
          </p:cNvSpPr>
          <p:nvPr/>
        </p:nvSpPr>
        <p:spPr>
          <a:xfrm>
            <a:off x="253904" y="1057011"/>
            <a:ext cx="9739189" cy="36009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AU" altLang="en-US" sz="20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56203FA-FB30-4F97-A927-8451F41DC9DD}"/>
              </a:ext>
            </a:extLst>
          </p:cNvPr>
          <p:cNvSpPr txBox="1">
            <a:spLocks noChangeArrowheads="1"/>
          </p:cNvSpPr>
          <p:nvPr/>
        </p:nvSpPr>
        <p:spPr>
          <a:xfrm>
            <a:off x="325789" y="1357085"/>
            <a:ext cx="9369754" cy="34927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Sensory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Ataxia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- damage to the sensory pathways that control the messaging between the brain / spinal cord and the limbs.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This interferes with the person’s ability to know where the parts of the body are in relation to each other and to their surroundings (proprioception).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: ‘stomping walk’ -cannot judge where their legs are in relation to the ground.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Reduced vibration sense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Poor ‘touch your nose’ – eyes closed</a:t>
            </a:r>
            <a:endParaRPr lang="en-US" sz="20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538B2-149A-4265-BDB5-5BC2F2E4EC63}"/>
              </a:ext>
            </a:extLst>
          </p:cNvPr>
          <p:cNvSpPr txBox="1"/>
          <p:nvPr/>
        </p:nvSpPr>
        <p:spPr>
          <a:xfrm>
            <a:off x="2056191" y="5245057"/>
            <a:ext cx="3459238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rgbClr val="FF0000"/>
                </a:solidFill>
              </a:rPr>
              <a:t>Ref: https://www.msaustralia.org.au/symptom/ataxia/</a:t>
            </a:r>
            <a:r>
              <a:rPr lang="en-AU" sz="1167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?via%3Dihub</a:t>
            </a:r>
            <a:endParaRPr lang="en-AU" sz="11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2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756A02-4C65-4F5C-8083-98736D63A871}"/>
              </a:ext>
            </a:extLst>
          </p:cNvPr>
          <p:cNvSpPr txBox="1">
            <a:spLocks/>
          </p:cNvSpPr>
          <p:nvPr/>
        </p:nvSpPr>
        <p:spPr>
          <a:xfrm>
            <a:off x="338428" y="526550"/>
            <a:ext cx="9739190" cy="6313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is Ataxia?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75BE635-6E3F-4072-A1D7-D2389537F933}"/>
              </a:ext>
            </a:extLst>
          </p:cNvPr>
          <p:cNvSpPr txBox="1">
            <a:spLocks noChangeArrowheads="1"/>
          </p:cNvSpPr>
          <p:nvPr/>
        </p:nvSpPr>
        <p:spPr>
          <a:xfrm>
            <a:off x="253904" y="1057011"/>
            <a:ext cx="9739189" cy="36009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AU" altLang="en-US" sz="20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56203FA-FB30-4F97-A927-8451F41DC9DD}"/>
              </a:ext>
            </a:extLst>
          </p:cNvPr>
          <p:cNvSpPr txBox="1">
            <a:spLocks noChangeArrowheads="1"/>
          </p:cNvSpPr>
          <p:nvPr/>
        </p:nvSpPr>
        <p:spPr>
          <a:xfrm>
            <a:off x="325789" y="1357085"/>
            <a:ext cx="9289925" cy="34927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Vestibular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Ataxia</a:t>
            </a:r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occurs when there’s damage to the cranial nerve(s) and the person may experience vertigo &amp; / or imbalance.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altLang="en-US" sz="1400" dirty="0">
                <a:solidFill>
                  <a:srgbClr val="000000"/>
                </a:solidFill>
                <a:latin typeface="Montserrat" panose="00000500000000000000" pitchFamily="2" charset="0"/>
              </a:rPr>
              <a:t>Veer to the ipsilateral side</a:t>
            </a:r>
          </a:p>
          <a:p>
            <a:r>
              <a:rPr lang="en-US" sz="1400" dirty="0">
                <a:latin typeface="Montserrat" panose="00000500000000000000" pitchFamily="2" charset="0"/>
              </a:rPr>
              <a:t>Nystagmus is common in people with VA</a:t>
            </a:r>
          </a:p>
          <a:p>
            <a:pPr lvl="1"/>
            <a:r>
              <a:rPr lang="en-US" sz="1000" dirty="0">
                <a:latin typeface="Montserrat" panose="00000500000000000000" pitchFamily="2" charset="0"/>
              </a:rPr>
              <a:t>- can be monocular or binocular</a:t>
            </a:r>
          </a:p>
          <a:p>
            <a:r>
              <a:rPr lang="en-US" altLang="en-US" sz="1400" dirty="0">
                <a:solidFill>
                  <a:srgbClr val="000000"/>
                </a:solidFill>
                <a:latin typeface="Montserrat" panose="00000500000000000000" pitchFamily="2" charset="0"/>
              </a:rPr>
              <a:t>+/-  N&amp;V</a:t>
            </a:r>
          </a:p>
          <a:p>
            <a:r>
              <a:rPr lang="en-US" altLang="en-US" sz="1400" dirty="0">
                <a:solidFill>
                  <a:srgbClr val="000000"/>
                </a:solidFill>
                <a:latin typeface="Montserrat" panose="00000500000000000000" pitchFamily="2" charset="0"/>
              </a:rPr>
              <a:t>OR – just a ‘simple’ ear 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538B2-149A-4265-BDB5-5BC2F2E4EC63}"/>
              </a:ext>
            </a:extLst>
          </p:cNvPr>
          <p:cNvSpPr txBox="1"/>
          <p:nvPr/>
        </p:nvSpPr>
        <p:spPr>
          <a:xfrm>
            <a:off x="2056191" y="5245057"/>
            <a:ext cx="3459238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rgbClr val="FF0000"/>
                </a:solidFill>
              </a:rPr>
              <a:t>Ref: https://www.msaustralia.org.au/symptom/ataxia/</a:t>
            </a:r>
            <a:r>
              <a:rPr lang="en-AU" sz="1167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?via%3Dihub</a:t>
            </a:r>
            <a:endParaRPr lang="en-AU" sz="1167" dirty="0">
              <a:solidFill>
                <a:schemeClr val="bg1"/>
              </a:solidFill>
            </a:endParaRPr>
          </a:p>
        </p:txBody>
      </p:sp>
      <p:pic>
        <p:nvPicPr>
          <p:cNvPr id="1032" name="Picture 8" descr="Nystagmus | Vision Express">
            <a:extLst>
              <a:ext uri="{FF2B5EF4-FFF2-40B4-BE49-F238E27FC236}">
                <a16:creationId xmlns:a16="http://schemas.microsoft.com/office/drawing/2014/main" id="{0AE4B031-3719-54E4-59E2-83B72538A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71" y="2950442"/>
            <a:ext cx="2826431" cy="164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63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756A02-4C65-4F5C-8083-98736D63A871}"/>
              </a:ext>
            </a:extLst>
          </p:cNvPr>
          <p:cNvSpPr txBox="1">
            <a:spLocks/>
          </p:cNvSpPr>
          <p:nvPr/>
        </p:nvSpPr>
        <p:spPr>
          <a:xfrm>
            <a:off x="338428" y="526550"/>
            <a:ext cx="9739190" cy="6313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It’s all in the Eyes (but not really)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75BE635-6E3F-4072-A1D7-D2389537F933}"/>
              </a:ext>
            </a:extLst>
          </p:cNvPr>
          <p:cNvSpPr txBox="1">
            <a:spLocks noChangeArrowheads="1"/>
          </p:cNvSpPr>
          <p:nvPr/>
        </p:nvSpPr>
        <p:spPr>
          <a:xfrm>
            <a:off x="253904" y="1057011"/>
            <a:ext cx="9739189" cy="36009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AU" altLang="en-US" sz="20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56203FA-FB30-4F97-A927-8451F41DC9DD}"/>
              </a:ext>
            </a:extLst>
          </p:cNvPr>
          <p:cNvSpPr txBox="1">
            <a:spLocks noChangeArrowheads="1"/>
          </p:cNvSpPr>
          <p:nvPr/>
        </p:nvSpPr>
        <p:spPr>
          <a:xfrm>
            <a:off x="325789" y="1357085"/>
            <a:ext cx="9369754" cy="34927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Nystagmus</a:t>
            </a:r>
            <a:endParaRPr lang="en-US" sz="20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uncontrollable eye movement- usually a repetitive cycle of slow movement in a specific direction followed by a quick adjustment back to center.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The </a:t>
            </a:r>
            <a:r>
              <a:rPr lang="en-US" sz="1400" b="1" i="0" dirty="0" err="1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vestibulo</a:t>
            </a:r>
            <a:r>
              <a:rPr lang="en-US" sz="1400" b="1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-ocular</a:t>
            </a:r>
            <a:r>
              <a:rPr lang="en-US" sz="1400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 reflex.</a:t>
            </a:r>
            <a:endParaRPr lang="en-US" sz="20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Saccades – Smooth Pursuit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Saccades are rapid eye movements that allow us to quickly scan a visual scene. The eye focuses on a position for only a brief moment, before quickly jumping to the next.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Follow my finge</a:t>
            </a:r>
            <a:r>
              <a:rPr lang="en-US" sz="1400" dirty="0">
                <a:solidFill>
                  <a:srgbClr val="111111"/>
                </a:solidFill>
                <a:latin typeface="Open Sans" panose="020B0606030504020204" pitchFamily="34" charset="0"/>
              </a:rPr>
              <a:t>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Look L – Look 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11111"/>
                </a:solidFill>
                <a:latin typeface="Open Sans" panose="020B0606030504020204" pitchFamily="34" charset="0"/>
              </a:rPr>
              <a:t>Sensory </a:t>
            </a:r>
            <a:endParaRPr lang="en-US" sz="2000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538B2-149A-4265-BDB5-5BC2F2E4EC63}"/>
              </a:ext>
            </a:extLst>
          </p:cNvPr>
          <p:cNvSpPr txBox="1"/>
          <p:nvPr/>
        </p:nvSpPr>
        <p:spPr>
          <a:xfrm>
            <a:off x="2919791" y="5208364"/>
            <a:ext cx="37059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Ref: https://my.clevelandclinic.org/health/symptoms/17748-ataxia3Dihub</a:t>
            </a:r>
            <a:endParaRPr lang="en-AU" sz="800" dirty="0">
              <a:solidFill>
                <a:srgbClr val="FF0000"/>
              </a:solidFill>
            </a:endParaRPr>
          </a:p>
        </p:txBody>
      </p:sp>
      <p:pic>
        <p:nvPicPr>
          <p:cNvPr id="3" name="Picture 2" descr="A person with a goatee and beard&#10;&#10;Description automatically generated">
            <a:extLst>
              <a:ext uri="{FF2B5EF4-FFF2-40B4-BE49-F238E27FC236}">
                <a16:creationId xmlns:a16="http://schemas.microsoft.com/office/drawing/2014/main" id="{4B501905-0F27-D211-C93A-57349730E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740" y="2042431"/>
            <a:ext cx="1212203" cy="128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47654"/>
      </p:ext>
    </p:extLst>
  </p:cSld>
  <p:clrMapOvr>
    <a:masterClrMapping/>
  </p:clrMapOvr>
</p:sld>
</file>

<file path=ppt/theme/theme1.xml><?xml version="1.0" encoding="utf-8"?>
<a:theme xmlns:a="http://schemas.openxmlformats.org/drawingml/2006/main" name="Gold Coast Health Light Theme 2017">
  <a:themeElements>
    <a:clrScheme name="Gold Coast Health">
      <a:dk1>
        <a:srgbClr val="171616"/>
      </a:dk1>
      <a:lt1>
        <a:srgbClr val="FFFFFF"/>
      </a:lt1>
      <a:dk2>
        <a:srgbClr val="404040"/>
      </a:dk2>
      <a:lt2>
        <a:srgbClr val="E7E6E6"/>
      </a:lt2>
      <a:accent1>
        <a:srgbClr val="003C69"/>
      </a:accent1>
      <a:accent2>
        <a:srgbClr val="006699"/>
      </a:accent2>
      <a:accent3>
        <a:srgbClr val="0099CC"/>
      </a:accent3>
      <a:accent4>
        <a:srgbClr val="BB6F7A"/>
      </a:accent4>
      <a:accent5>
        <a:srgbClr val="2D9F9B"/>
      </a:accent5>
      <a:accent6>
        <a:srgbClr val="FDB933"/>
      </a:accent6>
      <a:hlink>
        <a:srgbClr val="00669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380740-8DB9-4075-B578-B4F81D60748F}" vid="{FEF816C5-CF48-4E9D-9D00-2072755F66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com000472</Template>
  <TotalTime>0</TotalTime>
  <Words>1148</Words>
  <Application>Microsoft Office PowerPoint</Application>
  <PresentationFormat>Custom</PresentationFormat>
  <Paragraphs>160</Paragraphs>
  <Slides>17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__Roboto_2d2bf0</vt:lpstr>
      <vt:lpstr>Arial</vt:lpstr>
      <vt:lpstr>Calibri</vt:lpstr>
      <vt:lpstr>foco</vt:lpstr>
      <vt:lpstr>Montserrat</vt:lpstr>
      <vt:lpstr>Open Sans</vt:lpstr>
      <vt:lpstr>Roboto</vt:lpstr>
      <vt:lpstr>Source Sans Pro</vt:lpstr>
      <vt:lpstr>Gold Coast Health Light Theme 2017</vt:lpstr>
      <vt:lpstr>Acrobat Document</vt:lpstr>
      <vt:lpstr>Adobe Acrobat Document</vt:lpstr>
      <vt:lpstr>MS and Ataxia</vt:lpstr>
      <vt:lpstr>PowerPoint Presentation</vt:lpstr>
      <vt:lpstr>If your patient walks funny – refer to Physio  Thank You for Listening  Questions??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‘Simple’ Romberg’s Test</vt:lpstr>
      <vt:lpstr>Assessments / Rating Scales – Nurses Can and Should!</vt:lpstr>
      <vt:lpstr>PowerPoint Presentation</vt:lpstr>
      <vt:lpstr>PowerPoint Presentation</vt:lpstr>
      <vt:lpstr>PowerPoint Presentation</vt:lpstr>
      <vt:lpstr>PowerPoint Presentation</vt:lpstr>
      <vt:lpstr>Thank You for Listening  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title slide with an image included</dc:title>
  <dc:creator>Timothy OMaley</dc:creator>
  <cp:lastModifiedBy>Tim O'Maley</cp:lastModifiedBy>
  <cp:revision>11</cp:revision>
  <dcterms:created xsi:type="dcterms:W3CDTF">2022-09-07T01:11:31Z</dcterms:created>
  <dcterms:modified xsi:type="dcterms:W3CDTF">2023-10-17T10:42:36Z</dcterms:modified>
</cp:coreProperties>
</file>